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abe018a2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6abe018a2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Clr>
                <a:schemeClr val="dk1"/>
              </a:buClr>
              <a:buSzPts val="1100"/>
              <a:buFont typeface="Arial"/>
              <a:buNone/>
            </a:pPr>
            <a:r>
              <a:rPr lang="en" sz="1400">
                <a:solidFill>
                  <a:schemeClr val="dk1"/>
                </a:solidFill>
              </a:rPr>
              <a:t>The product will need to work in a variety of lighting conditions and will need to withstand wear and tear from normal weather conditions. This is due to the fact that one application for this product will be to mount it to a motorized wheelchair to help someone with a disability. This means that this device will need to be both durable, consistent, and reliable in order for it to be useful. This device will be required to compute machine learning in real time. This is important because the product will be actively and constantly throughout the day. Immediate response is necessary in order to reliably aid in communication and navigation.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416ff867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c416ff86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e8acb9e6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e8acb9e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416ff867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416ff867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a20d9ff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a20d9ff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c7e9eba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c7e9eba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c7e9ebaf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c7e9ebaf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416ff86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416ff86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420172a6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420172a6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a20d9ff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a20d9ff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c416ff867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c416ff867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416ff867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416ff867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416ff867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416ff867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Lightning Talks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3600">
                <a:solidFill>
                  <a:schemeClr val="dk1"/>
                </a:solidFill>
              </a:rPr>
              <a:t>Week 3: Project Plan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M</a:t>
            </a:r>
            <a:r>
              <a:rPr lang="en"/>
              <a:t>ilestones</a:t>
            </a:r>
            <a:r>
              <a:rPr lang="en"/>
              <a:t>, Metrics, and Evaluation Criteria</a:t>
            </a:r>
            <a:endParaRPr/>
          </a:p>
        </p:txBody>
      </p:sp>
      <p:sp>
        <p:nvSpPr>
          <p:cNvPr id="118" name="Google Shape;118;p22"/>
          <p:cNvSpPr txBox="1"/>
          <p:nvPr>
            <p:ph idx="1" type="body"/>
          </p:nvPr>
        </p:nvSpPr>
        <p:spPr>
          <a:xfrm>
            <a:off x="311700" y="1392225"/>
            <a:ext cx="6430200" cy="3677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E101A"/>
              </a:buClr>
              <a:buSzPts val="1400"/>
              <a:buChar char="●"/>
            </a:pPr>
            <a:r>
              <a:rPr b="1" lang="en" sz="1400">
                <a:solidFill>
                  <a:srgbClr val="0E101A"/>
                </a:solidFill>
              </a:rPr>
              <a:t>Milestone: </a:t>
            </a:r>
            <a:r>
              <a:rPr lang="en" sz="1400">
                <a:solidFill>
                  <a:srgbClr val="0E101A"/>
                </a:solidFill>
              </a:rPr>
              <a:t>Output the camera video stream data to a display monitor using a Linux environment</a:t>
            </a:r>
            <a:endParaRPr sz="1400">
              <a:solidFill>
                <a:srgbClr val="0E101A"/>
              </a:solidFill>
            </a:endParaRPr>
          </a:p>
          <a:p>
            <a:pPr indent="0" lvl="0" marL="0" rtl="0" algn="l">
              <a:spcBef>
                <a:spcPts val="0"/>
              </a:spcBef>
              <a:spcAft>
                <a:spcPts val="0"/>
              </a:spcAft>
              <a:buNone/>
            </a:pPr>
            <a:r>
              <a:t/>
            </a:r>
            <a:endParaRPr sz="1400">
              <a:solidFill>
                <a:srgbClr val="0E101A"/>
              </a:solidFill>
            </a:endParaRPr>
          </a:p>
          <a:p>
            <a:pPr indent="-317500" lvl="1" marL="457200" rtl="0" algn="l">
              <a:spcBef>
                <a:spcPts val="0"/>
              </a:spcBef>
              <a:spcAft>
                <a:spcPts val="0"/>
              </a:spcAft>
              <a:buClr>
                <a:srgbClr val="0E101A"/>
              </a:buClr>
              <a:buSzPts val="1400"/>
              <a:buChar char="●"/>
            </a:pPr>
            <a:r>
              <a:rPr b="1" lang="en">
                <a:solidFill>
                  <a:srgbClr val="0E101A"/>
                </a:solidFill>
              </a:rPr>
              <a:t>Metrics:</a:t>
            </a:r>
            <a:endParaRPr b="1">
              <a:solidFill>
                <a:srgbClr val="0E101A"/>
              </a:solidFill>
            </a:endParaRPr>
          </a:p>
          <a:p>
            <a:pPr indent="-317500" lvl="2" marL="914400" rtl="0" algn="l">
              <a:spcBef>
                <a:spcPts val="0"/>
              </a:spcBef>
              <a:spcAft>
                <a:spcPts val="0"/>
              </a:spcAft>
              <a:buClr>
                <a:srgbClr val="0E101A"/>
              </a:buClr>
              <a:buSzPts val="1400"/>
              <a:buChar char="●"/>
            </a:pPr>
            <a:r>
              <a:rPr lang="en">
                <a:solidFill>
                  <a:srgbClr val="0E101A"/>
                </a:solidFill>
              </a:rPr>
              <a:t>Video stream data is output with a predefined resolution and frame rate, such as 1080p and 30 fps.</a:t>
            </a:r>
            <a:endParaRPr>
              <a:solidFill>
                <a:srgbClr val="0E101A"/>
              </a:solidFill>
            </a:endParaRPr>
          </a:p>
          <a:p>
            <a:pPr indent="-317500" lvl="2" marL="914400" rtl="0" algn="l">
              <a:spcBef>
                <a:spcPts val="0"/>
              </a:spcBef>
              <a:spcAft>
                <a:spcPts val="0"/>
              </a:spcAft>
              <a:buClr>
                <a:srgbClr val="0E101A"/>
              </a:buClr>
              <a:buSzPts val="1400"/>
              <a:buChar char="●"/>
            </a:pPr>
            <a:r>
              <a:rPr lang="en">
                <a:solidFill>
                  <a:srgbClr val="0E101A"/>
                </a:solidFill>
              </a:rPr>
              <a:t>Video stream data is output in the correct pixel-array format, such as 3280x2464 (as intended).</a:t>
            </a:r>
            <a:endParaRPr>
              <a:solidFill>
                <a:srgbClr val="0E101A"/>
              </a:solidFill>
            </a:endParaRPr>
          </a:p>
        </p:txBody>
      </p:sp>
      <p:pic>
        <p:nvPicPr>
          <p:cNvPr id="119" name="Google Shape;119;p22"/>
          <p:cNvPicPr preferRelativeResize="0"/>
          <p:nvPr/>
        </p:nvPicPr>
        <p:blipFill>
          <a:blip r:embed="rId3">
            <a:alphaModFix/>
          </a:blip>
          <a:stretch>
            <a:fillRect/>
          </a:stretch>
        </p:blipFill>
        <p:spPr>
          <a:xfrm>
            <a:off x="7017825" y="910775"/>
            <a:ext cx="1820409" cy="2160225"/>
          </a:xfrm>
          <a:prstGeom prst="rect">
            <a:avLst/>
          </a:prstGeom>
          <a:noFill/>
          <a:ln>
            <a:noFill/>
          </a:ln>
        </p:spPr>
      </p:pic>
      <p:pic>
        <p:nvPicPr>
          <p:cNvPr id="120" name="Google Shape;120;p22"/>
          <p:cNvPicPr preferRelativeResize="0"/>
          <p:nvPr/>
        </p:nvPicPr>
        <p:blipFill rotWithShape="1">
          <a:blip r:embed="rId4">
            <a:alphaModFix/>
          </a:blip>
          <a:srcRect b="15068" l="4813" r="4705" t="12556"/>
          <a:stretch/>
        </p:blipFill>
        <p:spPr>
          <a:xfrm>
            <a:off x="7170225" y="3487125"/>
            <a:ext cx="1903400" cy="13948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a:t>
            </a:r>
            <a:r>
              <a:rPr lang="en"/>
              <a:t>ilestones, Metrics, and Evaluation Criteria (Continued)</a:t>
            </a:r>
            <a:endParaRPr/>
          </a:p>
          <a:p>
            <a:pPr indent="0" lvl="0" marL="0" rtl="0" algn="l">
              <a:spcBef>
                <a:spcPts val="0"/>
              </a:spcBef>
              <a:spcAft>
                <a:spcPts val="0"/>
              </a:spcAft>
              <a:buNone/>
            </a:pPr>
            <a:r>
              <a:rPr lang="en"/>
              <a:t> </a:t>
            </a:r>
            <a:endParaRPr/>
          </a:p>
        </p:txBody>
      </p:sp>
      <p:sp>
        <p:nvSpPr>
          <p:cNvPr id="126" name="Google Shape;126;p23"/>
          <p:cNvSpPr txBox="1"/>
          <p:nvPr>
            <p:ph idx="1" type="body"/>
          </p:nvPr>
        </p:nvSpPr>
        <p:spPr>
          <a:xfrm>
            <a:off x="387900" y="1152475"/>
            <a:ext cx="58947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E101A"/>
              </a:buClr>
              <a:buSzPts val="1200"/>
              <a:buChar char="●"/>
            </a:pPr>
            <a:r>
              <a:rPr b="1" lang="en" sz="1200">
                <a:solidFill>
                  <a:srgbClr val="0E101A"/>
                </a:solidFill>
              </a:rPr>
              <a:t>STRETCH GOAL: </a:t>
            </a:r>
            <a:r>
              <a:rPr lang="en" sz="1200">
                <a:solidFill>
                  <a:srgbClr val="0E101A"/>
                </a:solidFill>
              </a:rPr>
              <a:t>Pass video stream data through a Machine Learning (ML) algorithm, in which the output of the ML algorithm augments the data.</a:t>
            </a:r>
            <a:endParaRPr sz="1200">
              <a:solidFill>
                <a:srgbClr val="0E101A"/>
              </a:solidFill>
            </a:endParaRPr>
          </a:p>
          <a:p>
            <a:pPr indent="-304800" lvl="1" marL="914400" rtl="0" algn="l">
              <a:spcBef>
                <a:spcPts val="0"/>
              </a:spcBef>
              <a:spcAft>
                <a:spcPts val="0"/>
              </a:spcAft>
              <a:buClr>
                <a:srgbClr val="0E101A"/>
              </a:buClr>
              <a:buSzPts val="1200"/>
              <a:buChar char="●"/>
            </a:pPr>
            <a:r>
              <a:rPr b="1" lang="en" sz="1200">
                <a:solidFill>
                  <a:srgbClr val="0E101A"/>
                </a:solidFill>
              </a:rPr>
              <a:t>Metrics:</a:t>
            </a:r>
            <a:endParaRPr b="1" sz="1200">
              <a:solidFill>
                <a:srgbClr val="0E101A"/>
              </a:solidFill>
            </a:endParaRPr>
          </a:p>
          <a:p>
            <a:pPr indent="-304800" lvl="2" marL="1371600" rtl="0" algn="l">
              <a:spcBef>
                <a:spcPts val="0"/>
              </a:spcBef>
              <a:spcAft>
                <a:spcPts val="0"/>
              </a:spcAft>
              <a:buClr>
                <a:srgbClr val="0E101A"/>
              </a:buClr>
              <a:buSzPts val="1200"/>
              <a:buChar char="●"/>
            </a:pPr>
            <a:r>
              <a:rPr lang="en" sz="1200">
                <a:solidFill>
                  <a:srgbClr val="0E101A"/>
                </a:solidFill>
              </a:rPr>
              <a:t>If the ML algorithm is tracking eye movement for both eyes and given a known ground truth bounding box containing a person’s eyes, the IOU (intersection over union) of the predicted bounding box should be </a:t>
            </a:r>
            <a:endParaRPr sz="1200">
              <a:solidFill>
                <a:srgbClr val="0E101A"/>
              </a:solidFill>
            </a:endParaRPr>
          </a:p>
          <a:p>
            <a:pPr indent="-304800" lvl="3" marL="1828800" rtl="0" algn="l">
              <a:spcBef>
                <a:spcPts val="0"/>
              </a:spcBef>
              <a:spcAft>
                <a:spcPts val="0"/>
              </a:spcAft>
              <a:buClr>
                <a:schemeClr val="dk1"/>
              </a:buClr>
              <a:buSzPts val="1200"/>
              <a:buAutoNum type="arabicPeriod"/>
            </a:pPr>
            <a:r>
              <a:rPr lang="en" sz="1200">
                <a:solidFill>
                  <a:srgbClr val="0E101A"/>
                </a:solidFill>
              </a:rPr>
              <a:t>IoU &gt; 0.5 (is “decent”)</a:t>
            </a:r>
            <a:endParaRPr sz="1200">
              <a:solidFill>
                <a:srgbClr val="0E101A"/>
              </a:solidFill>
            </a:endParaRPr>
          </a:p>
          <a:p>
            <a:pPr indent="-304800" lvl="3" marL="1828800" rtl="0" algn="l">
              <a:spcBef>
                <a:spcPts val="0"/>
              </a:spcBef>
              <a:spcAft>
                <a:spcPts val="0"/>
              </a:spcAft>
              <a:buClr>
                <a:schemeClr val="dk1"/>
              </a:buClr>
              <a:buSzPts val="1200"/>
              <a:buAutoNum type="arabicPeriod"/>
            </a:pPr>
            <a:r>
              <a:rPr lang="en" sz="1200">
                <a:solidFill>
                  <a:srgbClr val="0E101A"/>
                </a:solidFill>
              </a:rPr>
              <a:t>IoU &gt; 0.7 (is “pretty good”)</a:t>
            </a:r>
            <a:endParaRPr sz="1200">
              <a:solidFill>
                <a:srgbClr val="0E101A"/>
              </a:solidFill>
            </a:endParaRPr>
          </a:p>
          <a:p>
            <a:pPr indent="-304800" lvl="3" marL="1828800" rtl="0" algn="l">
              <a:spcBef>
                <a:spcPts val="0"/>
              </a:spcBef>
              <a:spcAft>
                <a:spcPts val="0"/>
              </a:spcAft>
              <a:buClr>
                <a:schemeClr val="dk1"/>
              </a:buClr>
              <a:buSzPts val="1200"/>
              <a:buAutoNum type="arabicPeriod"/>
            </a:pPr>
            <a:r>
              <a:rPr lang="en" sz="1200">
                <a:solidFill>
                  <a:srgbClr val="0E101A"/>
                </a:solidFill>
              </a:rPr>
              <a:t>IoU &gt; 0.9 (is “almost perfect”)</a:t>
            </a:r>
            <a:endParaRPr sz="1200">
              <a:solidFill>
                <a:srgbClr val="0E101A"/>
              </a:solidFill>
            </a:endParaRPr>
          </a:p>
          <a:p>
            <a:pPr indent="0" lvl="0" marL="0" rtl="0" algn="l">
              <a:spcBef>
                <a:spcPts val="0"/>
              </a:spcBef>
              <a:spcAft>
                <a:spcPts val="0"/>
              </a:spcAft>
              <a:buNone/>
            </a:pPr>
            <a:r>
              <a:t/>
            </a:r>
            <a:endParaRPr sz="1200">
              <a:solidFill>
                <a:srgbClr val="0E101A"/>
              </a:solidFill>
            </a:endParaRPr>
          </a:p>
          <a:p>
            <a:pPr indent="-304800" lvl="2" marL="1371600" rtl="0" algn="l">
              <a:spcBef>
                <a:spcPts val="0"/>
              </a:spcBef>
              <a:spcAft>
                <a:spcPts val="0"/>
              </a:spcAft>
              <a:buClr>
                <a:srgbClr val="0E101A"/>
              </a:buClr>
              <a:buSzPts val="1200"/>
              <a:buChar char="●"/>
            </a:pPr>
            <a:r>
              <a:rPr lang="en" sz="1200">
                <a:solidFill>
                  <a:srgbClr val="0E101A"/>
                </a:solidFill>
              </a:rPr>
              <a:t>Given a known ground truth video stream not obstructed by glare and if the ML algorithm reduces glare on an obstructed video stream, computing the SNR (signal-to-noise ratio) of the ML video and ground truth video can help determine how well the algorithm performed.</a:t>
            </a:r>
            <a:endParaRPr sz="1200">
              <a:solidFill>
                <a:srgbClr val="0E101A"/>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0E101A"/>
              </a:solidFill>
            </a:endParaRPr>
          </a:p>
          <a:p>
            <a:pPr indent="0" lvl="0" marL="0" rtl="0" algn="l">
              <a:spcBef>
                <a:spcPts val="0"/>
              </a:spcBef>
              <a:spcAft>
                <a:spcPts val="1200"/>
              </a:spcAft>
              <a:buNone/>
            </a:pPr>
            <a:r>
              <a:t/>
            </a:r>
            <a:endParaRPr sz="1200"/>
          </a:p>
        </p:txBody>
      </p:sp>
      <p:pic>
        <p:nvPicPr>
          <p:cNvPr id="127" name="Google Shape;127;p23"/>
          <p:cNvPicPr preferRelativeResize="0"/>
          <p:nvPr/>
        </p:nvPicPr>
        <p:blipFill>
          <a:blip r:embed="rId3">
            <a:alphaModFix/>
          </a:blip>
          <a:stretch>
            <a:fillRect/>
          </a:stretch>
        </p:blipFill>
        <p:spPr>
          <a:xfrm>
            <a:off x="6282477" y="1227750"/>
            <a:ext cx="2819350" cy="2688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Key Risks and Risk Management Strategies</a:t>
            </a:r>
            <a:endParaRPr/>
          </a:p>
        </p:txBody>
      </p:sp>
      <p:sp>
        <p:nvSpPr>
          <p:cNvPr id="133" name="Google Shape;133;p24"/>
          <p:cNvSpPr txBox="1"/>
          <p:nvPr>
            <p:ph idx="1" type="body"/>
          </p:nvPr>
        </p:nvSpPr>
        <p:spPr>
          <a:xfrm>
            <a:off x="311700" y="1152475"/>
            <a:ext cx="3611400" cy="34164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Clr>
                <a:srgbClr val="0E101A"/>
              </a:buClr>
              <a:buSzPts val="1400"/>
              <a:buChar char="●"/>
            </a:pPr>
            <a:r>
              <a:rPr lang="en" sz="1400">
                <a:solidFill>
                  <a:srgbClr val="0E101A"/>
                </a:solidFill>
              </a:rPr>
              <a:t>There are low safety risks associated with handling the Ultra-96 and its software. The maximum voltage supplied to the Ultra-96 is 12 V, so electrical hazards are limited.</a:t>
            </a:r>
            <a:endParaRPr sz="1400">
              <a:solidFill>
                <a:srgbClr val="0E101A"/>
              </a:solidFill>
            </a:endParaRPr>
          </a:p>
          <a:p>
            <a:pPr indent="0" lvl="0" marL="457200" rtl="0" algn="l">
              <a:lnSpc>
                <a:spcPct val="95000"/>
              </a:lnSpc>
              <a:spcBef>
                <a:spcPts val="0"/>
              </a:spcBef>
              <a:spcAft>
                <a:spcPts val="0"/>
              </a:spcAft>
              <a:buNone/>
            </a:pPr>
            <a:r>
              <a:t/>
            </a:r>
            <a:endParaRPr sz="1400">
              <a:solidFill>
                <a:srgbClr val="0E101A"/>
              </a:solidFill>
            </a:endParaRPr>
          </a:p>
          <a:p>
            <a:pPr indent="-317500" lvl="0" marL="457200" rtl="0" algn="l">
              <a:lnSpc>
                <a:spcPct val="95000"/>
              </a:lnSpc>
              <a:spcBef>
                <a:spcPts val="0"/>
              </a:spcBef>
              <a:spcAft>
                <a:spcPts val="0"/>
              </a:spcAft>
              <a:buClr>
                <a:srgbClr val="0E101A"/>
              </a:buClr>
              <a:buSzPts val="1400"/>
              <a:buChar char="●"/>
            </a:pPr>
            <a:r>
              <a:rPr lang="en" sz="1400">
                <a:solidFill>
                  <a:srgbClr val="0E101A"/>
                </a:solidFill>
              </a:rPr>
              <a:t>There are some small chances the hardware is not working and may need replacement. In this case, the team will reach out to the client and class professors to determine ways of fixing the issues in a timely, cost-effective manner.</a:t>
            </a:r>
            <a:endParaRPr sz="1400">
              <a:solidFill>
                <a:srgbClr val="0E101A"/>
              </a:solidFill>
            </a:endParaRPr>
          </a:p>
          <a:p>
            <a:pPr indent="0" lvl="0" marL="0" rtl="0" algn="l">
              <a:lnSpc>
                <a:spcPct val="95000"/>
              </a:lnSpc>
              <a:spcBef>
                <a:spcPts val="0"/>
              </a:spcBef>
              <a:spcAft>
                <a:spcPts val="0"/>
              </a:spcAft>
              <a:buNone/>
            </a:pPr>
            <a:r>
              <a:t/>
            </a:r>
            <a:endParaRPr sz="1400">
              <a:solidFill>
                <a:schemeClr val="dk1"/>
              </a:solidFill>
            </a:endParaRPr>
          </a:p>
        </p:txBody>
      </p:sp>
      <p:pic>
        <p:nvPicPr>
          <p:cNvPr id="134" name="Google Shape;134;p24"/>
          <p:cNvPicPr preferRelativeResize="0"/>
          <p:nvPr/>
        </p:nvPicPr>
        <p:blipFill>
          <a:blip r:embed="rId3">
            <a:alphaModFix/>
          </a:blip>
          <a:stretch>
            <a:fillRect/>
          </a:stretch>
        </p:blipFill>
        <p:spPr>
          <a:xfrm>
            <a:off x="4068300" y="1326725"/>
            <a:ext cx="4958825" cy="3067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Key R</a:t>
            </a:r>
            <a:r>
              <a:rPr lang="en"/>
              <a:t>isk and Risk Management Strategies (Continued)</a:t>
            </a:r>
            <a:endParaRPr/>
          </a:p>
          <a:p>
            <a:pPr indent="0" lvl="0" marL="0" rtl="0" algn="l">
              <a:spcBef>
                <a:spcPts val="0"/>
              </a:spcBef>
              <a:spcAft>
                <a:spcPts val="0"/>
              </a:spcAft>
              <a:buNone/>
            </a:pPr>
            <a:r>
              <a:t/>
            </a:r>
            <a:endParaRPr/>
          </a:p>
        </p:txBody>
      </p:sp>
      <p:sp>
        <p:nvSpPr>
          <p:cNvPr id="140" name="Google Shape;140;p25"/>
          <p:cNvSpPr txBox="1"/>
          <p:nvPr>
            <p:ph idx="1" type="body"/>
          </p:nvPr>
        </p:nvSpPr>
        <p:spPr>
          <a:xfrm>
            <a:off x="311700" y="1305025"/>
            <a:ext cx="4664700" cy="3416400"/>
          </a:xfrm>
          <a:prstGeom prst="rect">
            <a:avLst/>
          </a:prstGeom>
        </p:spPr>
        <p:txBody>
          <a:bodyPr anchorCtr="0" anchor="t" bIns="91425" lIns="91425" spcFirstLastPara="1" rIns="91425" wrap="square" tIns="91425">
            <a:normAutofit fontScale="92500" lnSpcReduction="10000"/>
          </a:bodyPr>
          <a:lstStyle/>
          <a:p>
            <a:pPr indent="-298608" lvl="0" marL="457200" rtl="0" algn="l">
              <a:lnSpc>
                <a:spcPct val="150000"/>
              </a:lnSpc>
              <a:spcBef>
                <a:spcPts val="0"/>
              </a:spcBef>
              <a:spcAft>
                <a:spcPts val="0"/>
              </a:spcAft>
              <a:buClr>
                <a:srgbClr val="0E101A"/>
              </a:buClr>
              <a:buSzPct val="100000"/>
              <a:buChar char="●"/>
            </a:pPr>
            <a:r>
              <a:rPr lang="en" sz="1191">
                <a:solidFill>
                  <a:srgbClr val="0E101A"/>
                </a:solidFill>
              </a:rPr>
              <a:t>Depending on the team’s progress on the first objective of outputting video stream data in a Linux environment, some low to moderate chances may delay our stretch goal of using an ML algorithm. Furthermore, there are some non-zero chances of implementing the algorithm that may prove more difficult than predicted.</a:t>
            </a:r>
            <a:endParaRPr sz="1191">
              <a:solidFill>
                <a:srgbClr val="0E101A"/>
              </a:solidFill>
            </a:endParaRPr>
          </a:p>
          <a:p>
            <a:pPr indent="-298608" lvl="1" marL="914400" rtl="0" algn="l">
              <a:lnSpc>
                <a:spcPct val="150000"/>
              </a:lnSpc>
              <a:spcBef>
                <a:spcPts val="0"/>
              </a:spcBef>
              <a:spcAft>
                <a:spcPts val="0"/>
              </a:spcAft>
              <a:buClr>
                <a:srgbClr val="0E101A"/>
              </a:buClr>
              <a:buSzPct val="100000"/>
              <a:buChar char="●"/>
            </a:pPr>
            <a:r>
              <a:rPr lang="en" sz="1191">
                <a:solidFill>
                  <a:srgbClr val="0E101A"/>
                </a:solidFill>
              </a:rPr>
              <a:t>If the team is not satisfied with its progress with the project goals, we may contact our client, faculty advisors, and ECpE faculty for technical assistance. </a:t>
            </a:r>
            <a:endParaRPr sz="1191">
              <a:solidFill>
                <a:srgbClr val="0E101A"/>
              </a:solidFill>
            </a:endParaRPr>
          </a:p>
          <a:p>
            <a:pPr indent="-298608" lvl="1" marL="914400" rtl="0" algn="l">
              <a:lnSpc>
                <a:spcPct val="150000"/>
              </a:lnSpc>
              <a:spcBef>
                <a:spcPts val="0"/>
              </a:spcBef>
              <a:spcAft>
                <a:spcPts val="0"/>
              </a:spcAft>
              <a:buClr>
                <a:srgbClr val="0E101A"/>
              </a:buClr>
              <a:buSzPct val="100000"/>
              <a:buChar char="●"/>
            </a:pPr>
            <a:r>
              <a:rPr lang="en" sz="1191">
                <a:solidFill>
                  <a:srgbClr val="0E101A"/>
                </a:solidFill>
              </a:rPr>
              <a:t>Furthermore, we may alter our original ML algorithm task to ensure that we can realistically accomplish it between now and the end of our Senior Design Project.</a:t>
            </a:r>
            <a:endParaRPr sz="1191">
              <a:solidFill>
                <a:srgbClr val="0E101A"/>
              </a:solidFill>
            </a:endParaRPr>
          </a:p>
          <a:p>
            <a:pPr indent="0" lvl="0" marL="0" rtl="0" algn="l">
              <a:spcBef>
                <a:spcPts val="0"/>
              </a:spcBef>
              <a:spcAft>
                <a:spcPts val="0"/>
              </a:spcAft>
              <a:buClr>
                <a:schemeClr val="dk1"/>
              </a:buClr>
              <a:buSzPct val="78571"/>
              <a:buFont typeface="Arial"/>
              <a:buNone/>
            </a:pPr>
            <a:r>
              <a:t/>
            </a:r>
            <a:endParaRPr sz="1400">
              <a:solidFill>
                <a:schemeClr val="dk1"/>
              </a:solidFill>
            </a:endParaRPr>
          </a:p>
          <a:p>
            <a:pPr indent="0" lvl="0" marL="0" rtl="0" algn="l">
              <a:spcBef>
                <a:spcPts val="0"/>
              </a:spcBef>
              <a:spcAft>
                <a:spcPts val="1200"/>
              </a:spcAft>
              <a:buNone/>
            </a:pPr>
            <a:r>
              <a:t/>
            </a:r>
            <a:endParaRPr sz="1400"/>
          </a:p>
        </p:txBody>
      </p:sp>
      <p:pic>
        <p:nvPicPr>
          <p:cNvPr id="141" name="Google Shape;141;p25"/>
          <p:cNvPicPr preferRelativeResize="0"/>
          <p:nvPr/>
        </p:nvPicPr>
        <p:blipFill>
          <a:blip r:embed="rId3">
            <a:alphaModFix/>
          </a:blip>
          <a:stretch>
            <a:fillRect/>
          </a:stretch>
        </p:blipFill>
        <p:spPr>
          <a:xfrm>
            <a:off x="5309850" y="1665613"/>
            <a:ext cx="3585176" cy="23901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47" name="Google Shape;147;p26"/>
          <p:cNvSpPr txBox="1"/>
          <p:nvPr>
            <p:ph idx="1" type="body"/>
          </p:nvPr>
        </p:nvSpPr>
        <p:spPr>
          <a:xfrm>
            <a:off x="643950" y="1145425"/>
            <a:ext cx="7856100" cy="3416400"/>
          </a:xfrm>
          <a:prstGeom prst="rect">
            <a:avLst/>
          </a:prstGeom>
        </p:spPr>
        <p:txBody>
          <a:bodyPr anchorCtr="0" anchor="t" bIns="91425" lIns="91425" spcFirstLastPara="1" rIns="91425" wrap="square" tIns="91425">
            <a:normAutofit/>
          </a:bodyPr>
          <a:lstStyle/>
          <a:p>
            <a:pPr indent="457200" lvl="0" marL="0" rtl="0" algn="l">
              <a:spcBef>
                <a:spcPts val="0"/>
              </a:spcBef>
              <a:spcAft>
                <a:spcPts val="1200"/>
              </a:spcAft>
              <a:buNone/>
            </a:pPr>
            <a:r>
              <a:rPr lang="en" sz="1900">
                <a:solidFill>
                  <a:schemeClr val="dk1"/>
                </a:solidFill>
              </a:rPr>
              <a:t>This product implements a video pipeline for a computer vision system in C and Python code working on a Linux image. The hardware is off-the-shelf, commonly available components and sensors designed to aid disabled or injured users. Additionally, our project management style is a mixture of Waterfall and Agile, two management styles we learned about in class. Our project consists of several tasks and smaller subtasks, key milestones and metrics to assess our progress, and more or less probable risks we have provided ways of addressing.</a:t>
            </a:r>
            <a:endParaRPr sz="1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 </a:t>
            </a:r>
            <a:endParaRPr/>
          </a:p>
        </p:txBody>
      </p:sp>
      <p:sp>
        <p:nvSpPr>
          <p:cNvPr id="61" name="Google Shape;61;p14"/>
          <p:cNvSpPr txBox="1"/>
          <p:nvPr>
            <p:ph idx="1" type="body"/>
          </p:nvPr>
        </p:nvSpPr>
        <p:spPr>
          <a:xfrm>
            <a:off x="311700" y="1152475"/>
            <a:ext cx="5613900" cy="3416400"/>
          </a:xfrm>
          <a:prstGeom prst="rect">
            <a:avLst/>
          </a:prstGeom>
        </p:spPr>
        <p:txBody>
          <a:bodyPr anchorCtr="0" anchor="t" bIns="91425" lIns="91425" spcFirstLastPara="1" rIns="91425" wrap="square" tIns="91425">
            <a:normAutofit fontScale="92500" lnSpcReduction="10000"/>
          </a:bodyPr>
          <a:lstStyle/>
          <a:p>
            <a:pPr indent="-322580" lvl="0" marL="457200" rtl="0" algn="l">
              <a:lnSpc>
                <a:spcPct val="150000"/>
              </a:lnSpc>
              <a:spcBef>
                <a:spcPts val="0"/>
              </a:spcBef>
              <a:spcAft>
                <a:spcPts val="0"/>
              </a:spcAft>
              <a:buClr>
                <a:schemeClr val="dk1"/>
              </a:buClr>
              <a:buSzPct val="100000"/>
              <a:buChar char="●"/>
            </a:pPr>
            <a:r>
              <a:rPr lang="en" sz="1600">
                <a:solidFill>
                  <a:schemeClr val="dk1"/>
                </a:solidFill>
              </a:rPr>
              <a:t>We will be d</a:t>
            </a:r>
            <a:r>
              <a:rPr lang="en" sz="1600">
                <a:solidFill>
                  <a:schemeClr val="dk1"/>
                </a:solidFill>
              </a:rPr>
              <a:t>eveloping a video pipeline from a MIPI-connected COTS camera module to a video monitor</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MIPI video data will be sent through a custom FPGA-based video pipeline</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augmented video will be sent to a monitor connected via an active </a:t>
            </a:r>
            <a:r>
              <a:rPr lang="en" sz="1600">
                <a:solidFill>
                  <a:schemeClr val="dk1"/>
                </a:solidFill>
              </a:rPr>
              <a:t>displayport</a:t>
            </a:r>
            <a:r>
              <a:rPr lang="en" sz="1600">
                <a:solidFill>
                  <a:schemeClr val="dk1"/>
                </a:solidFill>
              </a:rPr>
              <a:t> cable</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software</a:t>
            </a:r>
            <a:r>
              <a:rPr lang="en" sz="1600">
                <a:solidFill>
                  <a:schemeClr val="dk1"/>
                </a:solidFill>
              </a:rPr>
              <a:t> will execute within a Linux operating system</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STRETCH GOAL:  Video may be passed into a machine learning algorithm and the output of the ML algorithm will be used to augment the video sent to the monitor</a:t>
            </a:r>
            <a:endParaRPr sz="1600">
              <a:solidFill>
                <a:schemeClr val="dk1"/>
              </a:solidFill>
            </a:endParaRPr>
          </a:p>
        </p:txBody>
      </p:sp>
      <p:pic>
        <p:nvPicPr>
          <p:cNvPr id="62" name="Google Shape;62;p14"/>
          <p:cNvPicPr preferRelativeResize="0"/>
          <p:nvPr/>
        </p:nvPicPr>
        <p:blipFill>
          <a:blip r:embed="rId3">
            <a:alphaModFix/>
          </a:blip>
          <a:stretch>
            <a:fillRect/>
          </a:stretch>
        </p:blipFill>
        <p:spPr>
          <a:xfrm>
            <a:off x="6575650" y="1838100"/>
            <a:ext cx="2291174" cy="2045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Project Management Style: Agile-Waterfall Hybrid </a:t>
            </a:r>
            <a:endParaRPr/>
          </a:p>
        </p:txBody>
      </p:sp>
      <p:sp>
        <p:nvSpPr>
          <p:cNvPr id="68" name="Google Shape;68;p15"/>
          <p:cNvSpPr txBox="1"/>
          <p:nvPr>
            <p:ph idx="1" type="body"/>
          </p:nvPr>
        </p:nvSpPr>
        <p:spPr>
          <a:xfrm>
            <a:off x="496625" y="1281125"/>
            <a:ext cx="3811500" cy="3421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sz="1400">
                <a:solidFill>
                  <a:schemeClr val="dk1"/>
                </a:solidFill>
              </a:rPr>
              <a:t>One weekly scheduled client, advisor, and team meeting</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Approximately six or more hours spent on the project per team member each week</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Flexibility to add or postpone client or team meetings based on project progress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Using a hybrid style allows for a top-down approach while also allowing for changes when issues arise</a:t>
            </a:r>
            <a:endParaRPr sz="1400">
              <a:solidFill>
                <a:schemeClr val="dk1"/>
              </a:solidFill>
            </a:endParaRPr>
          </a:p>
        </p:txBody>
      </p:sp>
      <p:pic>
        <p:nvPicPr>
          <p:cNvPr id="69" name="Google Shape;69;p15"/>
          <p:cNvPicPr preferRelativeResize="0"/>
          <p:nvPr/>
        </p:nvPicPr>
        <p:blipFill>
          <a:blip r:embed="rId3">
            <a:alphaModFix/>
          </a:blip>
          <a:stretch>
            <a:fillRect/>
          </a:stretch>
        </p:blipFill>
        <p:spPr>
          <a:xfrm>
            <a:off x="4838001" y="1477274"/>
            <a:ext cx="3846898" cy="25812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Management Style (Continued)</a:t>
            </a:r>
            <a:endParaRPr/>
          </a:p>
        </p:txBody>
      </p:sp>
      <p:sp>
        <p:nvSpPr>
          <p:cNvPr id="75" name="Google Shape;75;p16"/>
          <p:cNvSpPr txBox="1"/>
          <p:nvPr>
            <p:ph idx="1" type="body"/>
          </p:nvPr>
        </p:nvSpPr>
        <p:spPr>
          <a:xfrm>
            <a:off x="311700" y="1152475"/>
            <a:ext cx="8520600" cy="3688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Intermittent check-ins from the client for each member of the team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Doing component research first, then rapid design and testing periods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Planning requirements can be large or small based on progress made on component research, code implementation, etc.</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0"/>
              </a:spcAft>
              <a:buSzPts val="935"/>
              <a:buNone/>
            </a:pPr>
            <a:r>
              <a:t/>
            </a:r>
            <a:endParaRPr sz="1400">
              <a:solidFill>
                <a:schemeClr val="dk1"/>
              </a:solidFill>
            </a:endParaRPr>
          </a:p>
          <a:p>
            <a:pPr indent="0" lvl="0" marL="0" rtl="0" algn="l">
              <a:lnSpc>
                <a:spcPct val="95000"/>
              </a:lnSpc>
              <a:spcBef>
                <a:spcPts val="1200"/>
              </a:spcBef>
              <a:spcAft>
                <a:spcPts val="1200"/>
              </a:spcAft>
              <a:buSzPts val="935"/>
              <a:buNone/>
            </a:pPr>
            <a:r>
              <a:t/>
            </a:r>
            <a:endParaRPr sz="1400">
              <a:solidFill>
                <a:schemeClr val="dk1"/>
              </a:solidFill>
            </a:endParaRPr>
          </a:p>
        </p:txBody>
      </p:sp>
      <p:pic>
        <p:nvPicPr>
          <p:cNvPr id="76" name="Google Shape;76;p16"/>
          <p:cNvPicPr preferRelativeResize="0"/>
          <p:nvPr/>
        </p:nvPicPr>
        <p:blipFill rotWithShape="1">
          <a:blip r:embed="rId3">
            <a:alphaModFix/>
          </a:blip>
          <a:srcRect b="0" l="6010" r="1806" t="15311"/>
          <a:stretch/>
        </p:blipFill>
        <p:spPr>
          <a:xfrm>
            <a:off x="3555513" y="1194350"/>
            <a:ext cx="2032975" cy="1867825"/>
          </a:xfrm>
          <a:prstGeom prst="rect">
            <a:avLst/>
          </a:prstGeom>
          <a:noFill/>
          <a:ln cap="flat" cmpd="sng" w="19050">
            <a:solidFill>
              <a:schemeClr val="dk2"/>
            </a:solidFill>
            <a:prstDash val="solid"/>
            <a:round/>
            <a:headEnd len="sm" w="sm" type="none"/>
            <a:tailEnd len="sm" w="sm" type="none"/>
          </a:ln>
        </p:spPr>
      </p:pic>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Management Style (Continued)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Block Diagram</a:t>
            </a:r>
            <a:endParaRPr/>
          </a:p>
        </p:txBody>
      </p:sp>
      <p:pic>
        <p:nvPicPr>
          <p:cNvPr id="83" name="Google Shape;83;p17"/>
          <p:cNvPicPr preferRelativeResize="0"/>
          <p:nvPr/>
        </p:nvPicPr>
        <p:blipFill>
          <a:blip r:embed="rId3">
            <a:alphaModFix/>
          </a:blip>
          <a:stretch>
            <a:fillRect/>
          </a:stretch>
        </p:blipFill>
        <p:spPr>
          <a:xfrm>
            <a:off x="1486299" y="1175375"/>
            <a:ext cx="6171400" cy="3590350"/>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Decomposition (High-Level)</a:t>
            </a:r>
            <a:endParaRPr/>
          </a:p>
        </p:txBody>
      </p:sp>
      <p:sp>
        <p:nvSpPr>
          <p:cNvPr id="89" name="Google Shape;89;p18"/>
          <p:cNvSpPr txBox="1"/>
          <p:nvPr>
            <p:ph idx="1" type="body"/>
          </p:nvPr>
        </p:nvSpPr>
        <p:spPr>
          <a:xfrm>
            <a:off x="450425" y="1152475"/>
            <a:ext cx="8382000" cy="3677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0E101A"/>
              </a:buClr>
              <a:buSzPts val="1100"/>
              <a:buChar char="●"/>
            </a:pPr>
            <a:r>
              <a:rPr b="1" lang="en" sz="1100">
                <a:solidFill>
                  <a:srgbClr val="0E101A"/>
                </a:solidFill>
              </a:rPr>
              <a:t>Task Lead: Ritwesh - Video Stream to FPGA</a:t>
            </a:r>
            <a:endParaRPr b="1" sz="1100">
              <a:solidFill>
                <a:srgbClr val="0E101A"/>
              </a:solidFill>
            </a:endParaRPr>
          </a:p>
          <a:p>
            <a:pPr indent="-298450" lvl="1" marL="914400" rtl="0" algn="l">
              <a:spcBef>
                <a:spcPts val="0"/>
              </a:spcBef>
              <a:spcAft>
                <a:spcPts val="0"/>
              </a:spcAft>
              <a:buClr>
                <a:srgbClr val="0E101A"/>
              </a:buClr>
              <a:buSzPts val="1100"/>
              <a:buAutoNum type="alphaLcPeriod"/>
            </a:pPr>
            <a:r>
              <a:rPr lang="en" sz="1100">
                <a:solidFill>
                  <a:srgbClr val="0E101A"/>
                </a:solidFill>
              </a:rPr>
              <a:t>Configure the camera properly using the I2C protocol and send video stream data to the MIPI controller on the Ultra-96</a:t>
            </a:r>
            <a:endParaRPr sz="1100">
              <a:solidFill>
                <a:srgbClr val="0E101A"/>
              </a:solidFill>
            </a:endParaRPr>
          </a:p>
          <a:p>
            <a:pPr indent="-298450" lvl="2" marL="1371600" rtl="0" algn="l">
              <a:spcBef>
                <a:spcPts val="0"/>
              </a:spcBef>
              <a:spcAft>
                <a:spcPts val="0"/>
              </a:spcAft>
              <a:buClr>
                <a:srgbClr val="0E101A"/>
              </a:buClr>
              <a:buSzPts val="1100"/>
              <a:buAutoNum type="romanLcPeriod"/>
            </a:pPr>
            <a:r>
              <a:rPr lang="en" sz="1100">
                <a:solidFill>
                  <a:srgbClr val="0E101A"/>
                </a:solidFill>
              </a:rPr>
              <a:t>Write PYNQ-compatible code that writes to the appropriate I2C port and configures the camera</a:t>
            </a:r>
            <a:endParaRPr sz="1100">
              <a:solidFill>
                <a:srgbClr val="0E101A"/>
              </a:solidFill>
            </a:endParaRPr>
          </a:p>
          <a:p>
            <a:pPr indent="-298450" lvl="3" marL="1828800" rtl="0" algn="l">
              <a:spcBef>
                <a:spcPts val="0"/>
              </a:spcBef>
              <a:spcAft>
                <a:spcPts val="0"/>
              </a:spcAft>
              <a:buClr>
                <a:srgbClr val="0E101A"/>
              </a:buClr>
              <a:buSzPts val="1100"/>
              <a:buAutoNum type="alphaLcPeriod"/>
            </a:pPr>
            <a:r>
              <a:rPr lang="en" sz="1100">
                <a:solidFill>
                  <a:srgbClr val="0E101A"/>
                </a:solidFill>
              </a:rPr>
              <a:t>Read camera datasheet, PYNQ libraries, and find corresponding I2C ports on Ultra-96</a:t>
            </a:r>
            <a:endParaRPr sz="1100">
              <a:solidFill>
                <a:srgbClr val="0E101A"/>
              </a:solidFill>
            </a:endParaRPr>
          </a:p>
          <a:p>
            <a:pPr indent="0" lvl="0" marL="0" rtl="0" algn="l">
              <a:spcBef>
                <a:spcPts val="0"/>
              </a:spcBef>
              <a:spcAft>
                <a:spcPts val="0"/>
              </a:spcAft>
              <a:buNone/>
            </a:pPr>
            <a:r>
              <a:t/>
            </a:r>
            <a:endParaRPr sz="1100">
              <a:solidFill>
                <a:srgbClr val="0E101A"/>
              </a:solidFill>
            </a:endParaRPr>
          </a:p>
          <a:p>
            <a:pPr indent="0" lvl="0" marL="0" rtl="0" algn="l">
              <a:spcBef>
                <a:spcPts val="0"/>
              </a:spcBef>
              <a:spcAft>
                <a:spcPts val="0"/>
              </a:spcAft>
              <a:buNone/>
            </a:pPr>
            <a:r>
              <a:t/>
            </a:r>
            <a:endParaRPr sz="1100">
              <a:solidFill>
                <a:srgbClr val="0E101A"/>
              </a:solidFill>
            </a:endParaRPr>
          </a:p>
        </p:txBody>
      </p:sp>
      <p:pic>
        <p:nvPicPr>
          <p:cNvPr id="90" name="Google Shape;90;p18"/>
          <p:cNvPicPr preferRelativeResize="0"/>
          <p:nvPr/>
        </p:nvPicPr>
        <p:blipFill rotWithShape="1">
          <a:blip r:embed="rId3">
            <a:alphaModFix/>
          </a:blip>
          <a:srcRect b="0" l="0" r="0" t="2248"/>
          <a:stretch/>
        </p:blipFill>
        <p:spPr>
          <a:xfrm>
            <a:off x="2482425" y="2471050"/>
            <a:ext cx="4318001" cy="24544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94" name="Shape 94"/>
        <p:cNvGrpSpPr/>
        <p:nvPr/>
      </p:nvGrpSpPr>
      <p:grpSpPr>
        <a:xfrm>
          <a:off x="0" y="0"/>
          <a:ext cx="0" cy="0"/>
          <a:chOff x="0" y="0"/>
          <a:chExt cx="0" cy="0"/>
        </a:xfrm>
      </p:grpSpPr>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0E101A"/>
              </a:buClr>
              <a:buSzPts val="1100"/>
              <a:buChar char="●"/>
            </a:pPr>
            <a:r>
              <a:rPr b="1" lang="en" sz="1100">
                <a:solidFill>
                  <a:srgbClr val="0E101A"/>
                </a:solidFill>
              </a:rPr>
              <a:t>Task Lead: Deniz - Video Stream to FPGA</a:t>
            </a:r>
            <a:endParaRPr b="1" sz="1100">
              <a:solidFill>
                <a:srgbClr val="0E101A"/>
              </a:solidFill>
            </a:endParaRPr>
          </a:p>
          <a:p>
            <a:pPr indent="-298450" lvl="1" marL="914400" rtl="0" algn="l">
              <a:spcBef>
                <a:spcPts val="0"/>
              </a:spcBef>
              <a:spcAft>
                <a:spcPts val="0"/>
              </a:spcAft>
              <a:buClr>
                <a:srgbClr val="0E101A"/>
              </a:buClr>
              <a:buSzPts val="1100"/>
              <a:buAutoNum type="alphaLcPeriod"/>
            </a:pPr>
            <a:r>
              <a:rPr lang="en" sz="1100">
                <a:solidFill>
                  <a:srgbClr val="0E101A"/>
                </a:solidFill>
              </a:rPr>
              <a:t>Configure the MIPI controller to receive and transmit camera data video stream correctly</a:t>
            </a:r>
            <a:endParaRPr sz="1100">
              <a:solidFill>
                <a:srgbClr val="0E101A"/>
              </a:solidFill>
            </a:endParaRPr>
          </a:p>
          <a:p>
            <a:pPr indent="-298450" lvl="2" marL="1371600" rtl="0" algn="l">
              <a:spcBef>
                <a:spcPts val="0"/>
              </a:spcBef>
              <a:spcAft>
                <a:spcPts val="0"/>
              </a:spcAft>
              <a:buClr>
                <a:srgbClr val="0E101A"/>
              </a:buClr>
              <a:buSzPts val="1100"/>
              <a:buAutoNum type="romanLcPeriod"/>
            </a:pPr>
            <a:r>
              <a:rPr lang="en" sz="1100">
                <a:solidFill>
                  <a:srgbClr val="0E101A"/>
                </a:solidFill>
              </a:rPr>
              <a:t>Monitor status registers to confirm data is being handled correctly</a:t>
            </a:r>
            <a:endParaRPr sz="1100">
              <a:solidFill>
                <a:srgbClr val="0E101A"/>
              </a:solidFill>
            </a:endParaRPr>
          </a:p>
          <a:p>
            <a:pPr indent="-298450" lvl="2" marL="1371600" rtl="0" algn="l">
              <a:spcBef>
                <a:spcPts val="0"/>
              </a:spcBef>
              <a:spcAft>
                <a:spcPts val="0"/>
              </a:spcAft>
              <a:buClr>
                <a:srgbClr val="0E101A"/>
              </a:buClr>
              <a:buSzPts val="1100"/>
              <a:buAutoNum type="romanLcPeriod"/>
            </a:pPr>
            <a:r>
              <a:rPr lang="en" sz="1100">
                <a:solidFill>
                  <a:srgbClr val="0E101A"/>
                </a:solidFill>
              </a:rPr>
              <a:t>Understand configuration requirements for input and output streams</a:t>
            </a:r>
            <a:endParaRPr sz="1100">
              <a:solidFill>
                <a:srgbClr val="0E101A"/>
              </a:solidFill>
            </a:endParaRPr>
          </a:p>
          <a:p>
            <a:pPr indent="0" lvl="0" marL="0" rtl="0" algn="l">
              <a:spcBef>
                <a:spcPts val="0"/>
              </a:spcBef>
              <a:spcAft>
                <a:spcPts val="0"/>
              </a:spcAft>
              <a:buNone/>
            </a:pPr>
            <a:r>
              <a:t/>
            </a:r>
            <a:endParaRPr sz="1100">
              <a:solidFill>
                <a:srgbClr val="0E101A"/>
              </a:solidFill>
            </a:endParaRPr>
          </a:p>
          <a:p>
            <a:pPr indent="0" lvl="0" marL="0" rtl="0" algn="l">
              <a:spcBef>
                <a:spcPts val="0"/>
              </a:spcBef>
              <a:spcAft>
                <a:spcPts val="0"/>
              </a:spcAft>
              <a:buNone/>
            </a:pPr>
            <a:r>
              <a:t/>
            </a:r>
            <a:endParaRPr sz="1100">
              <a:solidFill>
                <a:srgbClr val="0E101A"/>
              </a:solidFill>
            </a:endParaRPr>
          </a:p>
        </p:txBody>
      </p:sp>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Decomposition (Continued)</a:t>
            </a:r>
            <a:endParaRPr/>
          </a:p>
        </p:txBody>
      </p:sp>
      <p:pic>
        <p:nvPicPr>
          <p:cNvPr id="97" name="Google Shape;97;p19"/>
          <p:cNvPicPr preferRelativeResize="0"/>
          <p:nvPr/>
        </p:nvPicPr>
        <p:blipFill rotWithShape="1">
          <a:blip r:embed="rId3">
            <a:alphaModFix/>
          </a:blip>
          <a:srcRect b="2033" l="768" r="670" t="2510"/>
          <a:stretch/>
        </p:blipFill>
        <p:spPr>
          <a:xfrm>
            <a:off x="2309550" y="2287250"/>
            <a:ext cx="4524899" cy="260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Decomposition (Continued)</a:t>
            </a:r>
            <a:endParaRPr/>
          </a:p>
        </p:txBody>
      </p:sp>
      <p:sp>
        <p:nvSpPr>
          <p:cNvPr id="103" name="Google Shape;103;p20"/>
          <p:cNvSpPr txBox="1"/>
          <p:nvPr>
            <p:ph idx="1" type="body"/>
          </p:nvPr>
        </p:nvSpPr>
        <p:spPr>
          <a:xfrm>
            <a:off x="311700" y="1212350"/>
            <a:ext cx="3822000" cy="34164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E101A"/>
              </a:buClr>
              <a:buSzPts val="1200"/>
              <a:buChar char="●"/>
            </a:pPr>
            <a:r>
              <a:rPr b="1" lang="en" sz="1200">
                <a:solidFill>
                  <a:srgbClr val="0E101A"/>
                </a:solidFill>
              </a:rPr>
              <a:t>Task Lead: Liam - VDMA to DDRM</a:t>
            </a:r>
            <a:endParaRPr b="1" sz="1200">
              <a:solidFill>
                <a:srgbClr val="0E101A"/>
              </a:solidFill>
            </a:endParaRPr>
          </a:p>
          <a:p>
            <a:pPr indent="-298450" lvl="1" marL="685800" rtl="0" algn="l">
              <a:lnSpc>
                <a:spcPct val="105000"/>
              </a:lnSpc>
              <a:spcBef>
                <a:spcPts val="0"/>
              </a:spcBef>
              <a:spcAft>
                <a:spcPts val="0"/>
              </a:spcAft>
              <a:buClr>
                <a:schemeClr val="dk1"/>
              </a:buClr>
              <a:buSzPts val="1100"/>
              <a:buChar char="■"/>
            </a:pPr>
            <a:r>
              <a:rPr b="1" lang="en" sz="1100">
                <a:solidFill>
                  <a:srgbClr val="0E101A"/>
                </a:solidFill>
              </a:rPr>
              <a:t>Goal:</a:t>
            </a:r>
            <a:r>
              <a:rPr lang="en" sz="1100">
                <a:solidFill>
                  <a:srgbClr val="0E101A"/>
                </a:solidFill>
              </a:rPr>
              <a:t> Utilizing AXI VDMA on the Ultra-96 to allow direct memory access between memory and AXI4 video stream data</a:t>
            </a:r>
            <a:endParaRPr sz="1100">
              <a:solidFill>
                <a:srgbClr val="0E101A"/>
              </a:solidFill>
            </a:endParaRPr>
          </a:p>
          <a:p>
            <a:pPr indent="0" lvl="0" marL="0" rtl="0" algn="l">
              <a:lnSpc>
                <a:spcPct val="105000"/>
              </a:lnSpc>
              <a:spcBef>
                <a:spcPts val="0"/>
              </a:spcBef>
              <a:spcAft>
                <a:spcPts val="0"/>
              </a:spcAft>
              <a:buNone/>
            </a:pPr>
            <a:r>
              <a:t/>
            </a:r>
            <a:endParaRPr sz="1100">
              <a:solidFill>
                <a:srgbClr val="0E101A"/>
              </a:solidFill>
            </a:endParaRPr>
          </a:p>
          <a:p>
            <a:pPr indent="-298450" lvl="2" marL="685800" rtl="0" algn="l">
              <a:lnSpc>
                <a:spcPct val="105000"/>
              </a:lnSpc>
              <a:spcBef>
                <a:spcPts val="0"/>
              </a:spcBef>
              <a:spcAft>
                <a:spcPts val="0"/>
              </a:spcAft>
              <a:buClr>
                <a:srgbClr val="0E101A"/>
              </a:buClr>
              <a:buSzPts val="1100"/>
              <a:buAutoNum type="romanLcPeriod"/>
            </a:pPr>
            <a:r>
              <a:rPr lang="en" sz="1100">
                <a:solidFill>
                  <a:srgbClr val="0E101A"/>
                </a:solidFill>
              </a:rPr>
              <a:t>Properly connecting the VDMA to DDRM and the CSI-2 module</a:t>
            </a:r>
            <a:endParaRPr sz="1100">
              <a:solidFill>
                <a:srgbClr val="0E101A"/>
              </a:solidFill>
            </a:endParaRPr>
          </a:p>
          <a:p>
            <a:pPr indent="-298450" lvl="3" marL="914400" rtl="0" algn="l">
              <a:lnSpc>
                <a:spcPct val="105000"/>
              </a:lnSpc>
              <a:spcBef>
                <a:spcPts val="0"/>
              </a:spcBef>
              <a:spcAft>
                <a:spcPts val="0"/>
              </a:spcAft>
              <a:buClr>
                <a:srgbClr val="0E101A"/>
              </a:buClr>
              <a:buSzPts val="1100"/>
              <a:buAutoNum type="arabicPeriod"/>
            </a:pPr>
            <a:r>
              <a:rPr lang="en" sz="1100">
                <a:solidFill>
                  <a:srgbClr val="0E101A"/>
                </a:solidFill>
              </a:rPr>
              <a:t>Understand the interfaces of the AXI4-Stream and the memory modules</a:t>
            </a:r>
            <a:endParaRPr sz="1100">
              <a:solidFill>
                <a:srgbClr val="0E101A"/>
              </a:solidFill>
            </a:endParaRPr>
          </a:p>
          <a:p>
            <a:pPr indent="-298450" lvl="3" marL="914400" rtl="0" algn="l">
              <a:lnSpc>
                <a:spcPct val="105000"/>
              </a:lnSpc>
              <a:spcBef>
                <a:spcPts val="0"/>
              </a:spcBef>
              <a:spcAft>
                <a:spcPts val="0"/>
              </a:spcAft>
              <a:buClr>
                <a:srgbClr val="0E101A"/>
              </a:buClr>
              <a:buSzPts val="1100"/>
              <a:buAutoNum type="arabicPeriod"/>
            </a:pPr>
            <a:r>
              <a:rPr lang="en" sz="1100">
                <a:solidFill>
                  <a:srgbClr val="0E101A"/>
                </a:solidFill>
              </a:rPr>
              <a:t>Create a system to hand off video data to the test pattern generator through memory</a:t>
            </a:r>
            <a:endParaRPr sz="1100">
              <a:solidFill>
                <a:srgbClr val="0E101A"/>
              </a:solidFill>
            </a:endParaRPr>
          </a:p>
          <a:p>
            <a:pPr indent="-298450" lvl="2" marL="685800" rtl="0" algn="l">
              <a:lnSpc>
                <a:spcPct val="105000"/>
              </a:lnSpc>
              <a:spcBef>
                <a:spcPts val="0"/>
              </a:spcBef>
              <a:spcAft>
                <a:spcPts val="0"/>
              </a:spcAft>
              <a:buClr>
                <a:srgbClr val="0E101A"/>
              </a:buClr>
              <a:buSzPts val="1100"/>
              <a:buAutoNum type="romanLcPeriod"/>
            </a:pPr>
            <a:r>
              <a:rPr lang="en" sz="1100">
                <a:solidFill>
                  <a:srgbClr val="0E101A"/>
                </a:solidFill>
              </a:rPr>
              <a:t>Properly configure the VDMA using AXI4-Lite interface</a:t>
            </a:r>
            <a:endParaRPr sz="1100">
              <a:solidFill>
                <a:srgbClr val="0E101A"/>
              </a:solidFill>
            </a:endParaRPr>
          </a:p>
          <a:p>
            <a:pPr indent="-298450" lvl="3" marL="914400" rtl="0" algn="l">
              <a:lnSpc>
                <a:spcPct val="105000"/>
              </a:lnSpc>
              <a:spcBef>
                <a:spcPts val="0"/>
              </a:spcBef>
              <a:spcAft>
                <a:spcPts val="0"/>
              </a:spcAft>
              <a:buClr>
                <a:srgbClr val="0E101A"/>
              </a:buClr>
              <a:buSzPts val="1100"/>
              <a:buAutoNum type="arabicPeriod"/>
            </a:pPr>
            <a:r>
              <a:rPr lang="en" sz="1100">
                <a:solidFill>
                  <a:srgbClr val="0E101A"/>
                </a:solidFill>
              </a:rPr>
              <a:t>Understand the requirements and limitations of the AXI4-Stream and the memory interfaces</a:t>
            </a:r>
            <a:endParaRPr sz="1100">
              <a:solidFill>
                <a:srgbClr val="0E101A"/>
              </a:solidFill>
            </a:endParaRPr>
          </a:p>
          <a:p>
            <a:pPr indent="-298450" lvl="3" marL="914400" rtl="0" algn="l">
              <a:lnSpc>
                <a:spcPct val="105000"/>
              </a:lnSpc>
              <a:spcBef>
                <a:spcPts val="0"/>
              </a:spcBef>
              <a:spcAft>
                <a:spcPts val="0"/>
              </a:spcAft>
              <a:buClr>
                <a:srgbClr val="0E101A"/>
              </a:buClr>
              <a:buSzPts val="1100"/>
              <a:buAutoNum type="arabicPeriod"/>
            </a:pPr>
            <a:r>
              <a:rPr lang="en" sz="1100">
                <a:solidFill>
                  <a:srgbClr val="0E101A"/>
                </a:solidFill>
              </a:rPr>
              <a:t>Understand the AXI4-Lite configuration registers</a:t>
            </a:r>
            <a:endParaRPr sz="1100">
              <a:solidFill>
                <a:srgbClr val="0E101A"/>
              </a:solidFill>
            </a:endParaRPr>
          </a:p>
        </p:txBody>
      </p:sp>
      <p:pic>
        <p:nvPicPr>
          <p:cNvPr id="104" name="Google Shape;104;p20"/>
          <p:cNvPicPr preferRelativeResize="0"/>
          <p:nvPr/>
        </p:nvPicPr>
        <p:blipFill>
          <a:blip r:embed="rId3">
            <a:alphaModFix/>
          </a:blip>
          <a:stretch>
            <a:fillRect/>
          </a:stretch>
        </p:blipFill>
        <p:spPr>
          <a:xfrm>
            <a:off x="4352100" y="1329475"/>
            <a:ext cx="4585549" cy="2941800"/>
          </a:xfrm>
          <a:prstGeom prst="rect">
            <a:avLst/>
          </a:prstGeom>
          <a:noFill/>
          <a:ln cap="flat" cmpd="sng" w="19050">
            <a:solidFill>
              <a:srgbClr val="595959"/>
            </a:solidFill>
            <a:prstDash val="solid"/>
            <a:round/>
            <a:headEnd len="sm" w="sm" type="none"/>
            <a:tailEnd len="sm" w="sm" type="none"/>
          </a:ln>
        </p:spPr>
      </p:pic>
      <p:sp>
        <p:nvSpPr>
          <p:cNvPr id="105" name="Google Shape;105;p20"/>
          <p:cNvSpPr/>
          <p:nvPr/>
        </p:nvSpPr>
        <p:spPr>
          <a:xfrm>
            <a:off x="6679225" y="2390275"/>
            <a:ext cx="1559158" cy="1147728"/>
          </a:xfrm>
          <a:custGeom>
            <a:rect b="b" l="l" r="r" t="t"/>
            <a:pathLst>
              <a:path extrusionOk="0" h="63878" w="85621">
                <a:moveTo>
                  <a:pt x="295" y="7997"/>
                </a:moveTo>
                <a:cubicBezTo>
                  <a:pt x="251" y="4177"/>
                  <a:pt x="2738" y="1334"/>
                  <a:pt x="7224" y="534"/>
                </a:cubicBezTo>
                <a:cubicBezTo>
                  <a:pt x="11710" y="-265"/>
                  <a:pt x="18240" y="-575"/>
                  <a:pt x="27212" y="3200"/>
                </a:cubicBezTo>
                <a:cubicBezTo>
                  <a:pt x="36184" y="6976"/>
                  <a:pt x="52174" y="17946"/>
                  <a:pt x="61057" y="23187"/>
                </a:cubicBezTo>
                <a:cubicBezTo>
                  <a:pt x="69940" y="28428"/>
                  <a:pt x="76692" y="28917"/>
                  <a:pt x="80512" y="34647"/>
                </a:cubicBezTo>
                <a:cubicBezTo>
                  <a:pt x="84332" y="40377"/>
                  <a:pt x="87708" y="53124"/>
                  <a:pt x="83977" y="57566"/>
                </a:cubicBezTo>
                <a:cubicBezTo>
                  <a:pt x="80246" y="62008"/>
                  <a:pt x="70874" y="66982"/>
                  <a:pt x="58126" y="61297"/>
                </a:cubicBezTo>
                <a:cubicBezTo>
                  <a:pt x="45378" y="55612"/>
                  <a:pt x="17129" y="32337"/>
                  <a:pt x="7490" y="23454"/>
                </a:cubicBezTo>
                <a:cubicBezTo>
                  <a:pt x="-2148" y="14571"/>
                  <a:pt x="339" y="11817"/>
                  <a:pt x="295" y="7997"/>
                </a:cubicBezTo>
                <a:close/>
              </a:path>
            </a:pathLst>
          </a:custGeom>
          <a:noFill/>
          <a:ln cap="flat" cmpd="sng" w="9525">
            <a:solidFill>
              <a:srgbClr val="FF00FF"/>
            </a:solidFill>
            <a:prstDash val="solid"/>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Decomposition (Continued)</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0E101A"/>
              </a:buClr>
              <a:buSzPts val="1100"/>
              <a:buChar char="●"/>
            </a:pPr>
            <a:r>
              <a:rPr b="1" lang="en" sz="1100">
                <a:solidFill>
                  <a:srgbClr val="0E101A"/>
                </a:solidFill>
              </a:rPr>
              <a:t>Task Lead: Taylor - DDRM to Output Display</a:t>
            </a:r>
            <a:endParaRPr b="1" sz="1100">
              <a:solidFill>
                <a:srgbClr val="0E101A"/>
              </a:solidFill>
            </a:endParaRPr>
          </a:p>
          <a:p>
            <a:pPr indent="-298450" lvl="1" marL="914400" rtl="0" algn="l">
              <a:lnSpc>
                <a:spcPct val="100000"/>
              </a:lnSpc>
              <a:spcBef>
                <a:spcPts val="0"/>
              </a:spcBef>
              <a:spcAft>
                <a:spcPts val="0"/>
              </a:spcAft>
              <a:buClr>
                <a:schemeClr val="dk1"/>
              </a:buClr>
              <a:buSzPts val="1100"/>
              <a:buFont typeface="Roboto"/>
              <a:buAutoNum type="alphaLcPeriod"/>
            </a:pPr>
            <a:r>
              <a:rPr lang="en" sz="1100">
                <a:solidFill>
                  <a:schemeClr val="dk1"/>
                </a:solidFill>
                <a:latin typeface="Roboto"/>
                <a:ea typeface="Roboto"/>
                <a:cs typeface="Roboto"/>
                <a:sym typeface="Roboto"/>
              </a:rPr>
              <a:t>Video buffered in DDR memory on the Ultra-96 must be output to a display monitor.</a:t>
            </a:r>
            <a:endParaRPr sz="1100">
              <a:solidFill>
                <a:schemeClr val="dk1"/>
              </a:solidFill>
              <a:latin typeface="Roboto"/>
              <a:ea typeface="Roboto"/>
              <a:cs typeface="Roboto"/>
              <a:sym typeface="Roboto"/>
            </a:endParaRPr>
          </a:p>
          <a:p>
            <a:pPr indent="-298450" lvl="2" marL="1371600" rtl="0" algn="l">
              <a:lnSpc>
                <a:spcPct val="100000"/>
              </a:lnSpc>
              <a:spcBef>
                <a:spcPts val="0"/>
              </a:spcBef>
              <a:spcAft>
                <a:spcPts val="0"/>
              </a:spcAft>
              <a:buClr>
                <a:schemeClr val="dk1"/>
              </a:buClr>
              <a:buSzPts val="1100"/>
              <a:buFont typeface="Roboto"/>
              <a:buAutoNum type="romanLcPeriod"/>
            </a:pPr>
            <a:r>
              <a:rPr lang="en" sz="1100">
                <a:solidFill>
                  <a:schemeClr val="dk1"/>
                </a:solidFill>
                <a:latin typeface="Roboto"/>
                <a:ea typeface="Roboto"/>
                <a:cs typeface="Roboto"/>
                <a:sym typeface="Roboto"/>
              </a:rPr>
              <a:t>Configure the displayport IPs</a:t>
            </a:r>
            <a:endParaRPr sz="1100">
              <a:solidFill>
                <a:schemeClr val="dk1"/>
              </a:solidFill>
              <a:latin typeface="Roboto"/>
              <a:ea typeface="Roboto"/>
              <a:cs typeface="Roboto"/>
              <a:sym typeface="Roboto"/>
            </a:endParaRPr>
          </a:p>
          <a:p>
            <a:pPr indent="-298450" lvl="3" marL="1828800" rtl="0" algn="l">
              <a:lnSpc>
                <a:spcPct val="100000"/>
              </a:lnSpc>
              <a:spcBef>
                <a:spcPts val="0"/>
              </a:spcBef>
              <a:spcAft>
                <a:spcPts val="0"/>
              </a:spcAft>
              <a:buClr>
                <a:schemeClr val="dk1"/>
              </a:buClr>
              <a:buSzPts val="1100"/>
              <a:buFont typeface="Roboto"/>
              <a:buAutoNum type="arabicPeriod"/>
            </a:pPr>
            <a:r>
              <a:rPr lang="en" sz="1100">
                <a:solidFill>
                  <a:schemeClr val="dk1"/>
                </a:solidFill>
                <a:latin typeface="Roboto"/>
                <a:ea typeface="Roboto"/>
                <a:cs typeface="Roboto"/>
                <a:sym typeface="Roboto"/>
              </a:rPr>
              <a:t>Read datasheets for the TPG, Video Timing Controller, Axi4 Stream-to-Video Out </a:t>
            </a:r>
            <a:endParaRPr sz="1100">
              <a:solidFill>
                <a:schemeClr val="dk1"/>
              </a:solidFill>
              <a:latin typeface="Roboto"/>
              <a:ea typeface="Roboto"/>
              <a:cs typeface="Roboto"/>
              <a:sym typeface="Roboto"/>
            </a:endParaRPr>
          </a:p>
          <a:p>
            <a:pPr indent="-298450" lvl="3" marL="1828800" rtl="0" algn="l">
              <a:lnSpc>
                <a:spcPct val="100000"/>
              </a:lnSpc>
              <a:spcBef>
                <a:spcPts val="0"/>
              </a:spcBef>
              <a:spcAft>
                <a:spcPts val="0"/>
              </a:spcAft>
              <a:buClr>
                <a:schemeClr val="dk1"/>
              </a:buClr>
              <a:buSzPts val="1100"/>
              <a:buFont typeface="Roboto"/>
              <a:buAutoNum type="arabicPeriod"/>
            </a:pPr>
            <a:r>
              <a:rPr lang="en" sz="1100">
                <a:solidFill>
                  <a:schemeClr val="dk1"/>
                </a:solidFill>
                <a:latin typeface="Roboto"/>
                <a:ea typeface="Roboto"/>
                <a:cs typeface="Roboto"/>
                <a:sym typeface="Roboto"/>
              </a:rPr>
              <a:t>Determine the appropriate register configurations.</a:t>
            </a:r>
            <a:endParaRPr sz="1100">
              <a:solidFill>
                <a:schemeClr val="dk1"/>
              </a:solidFill>
              <a:latin typeface="Roboto"/>
              <a:ea typeface="Roboto"/>
              <a:cs typeface="Roboto"/>
              <a:sym typeface="Roboto"/>
            </a:endParaRPr>
          </a:p>
          <a:p>
            <a:pPr indent="-298450" lvl="2" marL="1371600" rtl="0" algn="l">
              <a:lnSpc>
                <a:spcPct val="100000"/>
              </a:lnSpc>
              <a:spcBef>
                <a:spcPts val="0"/>
              </a:spcBef>
              <a:spcAft>
                <a:spcPts val="0"/>
              </a:spcAft>
              <a:buClr>
                <a:schemeClr val="dk1"/>
              </a:buClr>
              <a:buSzPts val="1100"/>
              <a:buFont typeface="Roboto"/>
              <a:buAutoNum type="romanLcPeriod"/>
            </a:pPr>
            <a:r>
              <a:rPr lang="en" sz="1100">
                <a:solidFill>
                  <a:schemeClr val="dk1"/>
                </a:solidFill>
                <a:latin typeface="Roboto"/>
                <a:ea typeface="Roboto"/>
                <a:cs typeface="Roboto"/>
                <a:sym typeface="Roboto"/>
              </a:rPr>
              <a:t>Understand how data is being transferred from DDRM to the display.</a:t>
            </a:r>
            <a:endParaRPr sz="1100">
              <a:solidFill>
                <a:schemeClr val="dk1"/>
              </a:solidFill>
              <a:latin typeface="Roboto"/>
              <a:ea typeface="Roboto"/>
              <a:cs typeface="Roboto"/>
              <a:sym typeface="Roboto"/>
            </a:endParaRPr>
          </a:p>
          <a:p>
            <a:pPr indent="-298450" lvl="2" marL="1371600" rtl="0" algn="l">
              <a:lnSpc>
                <a:spcPct val="100000"/>
              </a:lnSpc>
              <a:spcBef>
                <a:spcPts val="0"/>
              </a:spcBef>
              <a:spcAft>
                <a:spcPts val="0"/>
              </a:spcAft>
              <a:buClr>
                <a:schemeClr val="dk1"/>
              </a:buClr>
              <a:buSzPts val="1100"/>
              <a:buFont typeface="Roboto"/>
              <a:buAutoNum type="romanLcPeriod"/>
            </a:pPr>
            <a:r>
              <a:rPr lang="en" sz="1100">
                <a:solidFill>
                  <a:schemeClr val="dk1"/>
                </a:solidFill>
                <a:latin typeface="Roboto"/>
                <a:ea typeface="Roboto"/>
                <a:cs typeface="Roboto"/>
                <a:sym typeface="Roboto"/>
              </a:rPr>
              <a:t>Use PYNQ libraries to read from and allocate memory.</a:t>
            </a:r>
            <a:endParaRPr sz="1100">
              <a:solidFill>
                <a:srgbClr val="0E101A"/>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1200"/>
              </a:spcBef>
              <a:spcAft>
                <a:spcPts val="0"/>
              </a:spcAft>
              <a:buClr>
                <a:schemeClr val="dk1"/>
              </a:buClr>
              <a:buSzPts val="1100"/>
              <a:buFont typeface="Arial"/>
              <a:buNone/>
            </a:pPr>
            <a:r>
              <a:t/>
            </a:r>
            <a:endParaRPr sz="1100"/>
          </a:p>
          <a:p>
            <a:pPr indent="0" lvl="0" marL="0" rtl="0" algn="l">
              <a:spcBef>
                <a:spcPts val="1200"/>
              </a:spcBef>
              <a:spcAft>
                <a:spcPts val="1200"/>
              </a:spcAft>
              <a:buNone/>
            </a:pPr>
            <a:r>
              <a:t/>
            </a:r>
            <a:endParaRPr sz="1100"/>
          </a:p>
        </p:txBody>
      </p:sp>
      <p:pic>
        <p:nvPicPr>
          <p:cNvPr id="112" name="Google Shape;112;p21"/>
          <p:cNvPicPr preferRelativeResize="0"/>
          <p:nvPr/>
        </p:nvPicPr>
        <p:blipFill>
          <a:blip r:embed="rId3">
            <a:alphaModFix/>
          </a:blip>
          <a:stretch>
            <a:fillRect/>
          </a:stretch>
        </p:blipFill>
        <p:spPr>
          <a:xfrm>
            <a:off x="2466650" y="2491850"/>
            <a:ext cx="4210693" cy="2451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